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8" r:id="rId1"/>
  </p:sldMasterIdLst>
  <p:notesMasterIdLst>
    <p:notesMasterId r:id="rId16"/>
  </p:notesMasterIdLst>
  <p:sldIdLst>
    <p:sldId id="257" r:id="rId2"/>
    <p:sldId id="258" r:id="rId3"/>
    <p:sldId id="259" r:id="rId4"/>
    <p:sldId id="267" r:id="rId5"/>
    <p:sldId id="268" r:id="rId6"/>
    <p:sldId id="270" r:id="rId7"/>
    <p:sldId id="262" r:id="rId8"/>
    <p:sldId id="260" r:id="rId9"/>
    <p:sldId id="261" r:id="rId10"/>
    <p:sldId id="263" r:id="rId11"/>
    <p:sldId id="269" r:id="rId12"/>
    <p:sldId id="264" r:id="rId13"/>
    <p:sldId id="265" r:id="rId14"/>
    <p:sldId id="266" r:id="rId1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9" d="100"/>
          <a:sy n="39" d="100"/>
        </p:scale>
        <p:origin x="-18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9DAB0-7A87-1743-974C-362B972946A3}" type="datetimeFigureOut">
              <a:rPr lang="nl-NL" smtClean="0"/>
              <a:t>12-07-17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BEF63-30C4-E14A-A6FD-14BD933EE1CE}" type="slidenum">
              <a:rPr lang="nl-NL" smtClean="0"/>
              <a:t>‹nr.›</a:t>
            </a:fld>
            <a:endParaRPr lang="nl-NL"/>
          </a:p>
        </p:txBody>
      </p:sp>
    </p:spTree>
    <p:extLst>
      <p:ext uri="{BB962C8B-B14F-4D97-AF65-F5344CB8AC3E}">
        <p14:creationId xmlns:p14="http://schemas.microsoft.com/office/powerpoint/2010/main" val="3563756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Bovenste</a:t>
            </a:r>
            <a:r>
              <a:rPr lang="nl-NL" baseline="0" dirty="0" smtClean="0"/>
              <a:t> deel: bloedplasma</a:t>
            </a:r>
            <a:br>
              <a:rPr lang="nl-NL" baseline="0" dirty="0" smtClean="0"/>
            </a:br>
            <a:r>
              <a:rPr lang="nl-NL" baseline="0" dirty="0" smtClean="0"/>
              <a:t>Onderste deel: vaste bestanddelen (bloedcellen). In 1 mm3 zitten 250.000 bloedplaatjes (helpen bij stolling)</a:t>
            </a:r>
            <a:endParaRPr lang="nl-NL" dirty="0"/>
          </a:p>
        </p:txBody>
      </p:sp>
      <p:sp>
        <p:nvSpPr>
          <p:cNvPr id="4" name="Tijdelijke aanduiding voor dianummer 3"/>
          <p:cNvSpPr>
            <a:spLocks noGrp="1"/>
          </p:cNvSpPr>
          <p:nvPr>
            <p:ph type="sldNum" sz="quarter" idx="10"/>
          </p:nvPr>
        </p:nvSpPr>
        <p:spPr/>
        <p:txBody>
          <a:bodyPr/>
          <a:lstStyle/>
          <a:p>
            <a:fld id="{879BEF63-30C4-E14A-A6FD-14BD933EE1CE}" type="slidenum">
              <a:rPr lang="nl-NL" smtClean="0"/>
              <a:t>2</a:t>
            </a:fld>
            <a:endParaRPr lang="nl-NL"/>
          </a:p>
        </p:txBody>
      </p:sp>
    </p:spTree>
    <p:extLst>
      <p:ext uri="{BB962C8B-B14F-4D97-AF65-F5344CB8AC3E}">
        <p14:creationId xmlns:p14="http://schemas.microsoft.com/office/powerpoint/2010/main" val="139596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Witte bloedcellen fagocytose en antistoffen aanmaken.</a:t>
            </a:r>
            <a:endParaRPr lang="nl-NL" dirty="0"/>
          </a:p>
        </p:txBody>
      </p:sp>
      <p:sp>
        <p:nvSpPr>
          <p:cNvPr id="4" name="Tijdelijke aanduiding voor dianummer 3"/>
          <p:cNvSpPr>
            <a:spLocks noGrp="1"/>
          </p:cNvSpPr>
          <p:nvPr>
            <p:ph type="sldNum" sz="quarter" idx="10"/>
          </p:nvPr>
        </p:nvSpPr>
        <p:spPr/>
        <p:txBody>
          <a:bodyPr/>
          <a:lstStyle/>
          <a:p>
            <a:fld id="{87B86CD9-DD1A-4B42-BBA6-CE1968361032}" type="slidenum">
              <a:rPr lang="nl-NL" smtClean="0"/>
              <a:t>3</a:t>
            </a:fld>
            <a:endParaRPr lang="nl-NL"/>
          </a:p>
        </p:txBody>
      </p:sp>
    </p:spTree>
    <p:extLst>
      <p:ext uri="{BB962C8B-B14F-4D97-AF65-F5344CB8AC3E}">
        <p14:creationId xmlns:p14="http://schemas.microsoft.com/office/powerpoint/2010/main" val="261743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 = samentrekken boezems</a:t>
            </a:r>
          </a:p>
          <a:p>
            <a:r>
              <a:rPr lang="nl-NL" dirty="0" smtClean="0"/>
              <a:t>R =</a:t>
            </a:r>
            <a:r>
              <a:rPr lang="nl-NL" baseline="0" dirty="0" smtClean="0"/>
              <a:t> samen knijpen van de hartkamers.</a:t>
            </a:r>
          </a:p>
          <a:p>
            <a:r>
              <a:rPr lang="nl-NL" baseline="0" dirty="0" smtClean="0"/>
              <a:t>T = Herstelfase / hartpauze</a:t>
            </a:r>
          </a:p>
          <a:p>
            <a:endParaRPr lang="nl-NL" dirty="0"/>
          </a:p>
        </p:txBody>
      </p:sp>
      <p:sp>
        <p:nvSpPr>
          <p:cNvPr id="4" name="Tijdelijke aanduiding voor dianummer 3"/>
          <p:cNvSpPr>
            <a:spLocks noGrp="1"/>
          </p:cNvSpPr>
          <p:nvPr>
            <p:ph type="sldNum" sz="quarter" idx="10"/>
          </p:nvPr>
        </p:nvSpPr>
        <p:spPr/>
        <p:txBody>
          <a:bodyPr/>
          <a:lstStyle/>
          <a:p>
            <a:fld id="{87B86CD9-DD1A-4B42-BBA6-CE1968361032}" type="slidenum">
              <a:rPr lang="nl-NL" smtClean="0"/>
              <a:t>12</a:t>
            </a:fld>
            <a:endParaRPr lang="nl-NL"/>
          </a:p>
        </p:txBody>
      </p:sp>
    </p:spTree>
    <p:extLst>
      <p:ext uri="{BB962C8B-B14F-4D97-AF65-F5344CB8AC3E}">
        <p14:creationId xmlns:p14="http://schemas.microsoft.com/office/powerpoint/2010/main" val="307145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gaan jullie oefenen bij de Irun2BFit? </a:t>
            </a:r>
            <a:br>
              <a:rPr lang="nl-NL" dirty="0" smtClean="0"/>
            </a:br>
            <a:r>
              <a:rPr lang="nl-NL" dirty="0" smtClean="0"/>
              <a:t>Welk stadium zit jij nu in? Wat kan jij aan?</a:t>
            </a:r>
            <a:br>
              <a:rPr lang="nl-NL" dirty="0" smtClean="0"/>
            </a:br>
            <a:r>
              <a:rPr lang="nl-NL" dirty="0" smtClean="0"/>
              <a:t>Irun2BFit gaat niet om hardste, snelste, maar om looppas langdurig volhouden en doorzetten</a:t>
            </a:r>
            <a:r>
              <a:rPr lang="nl-NL" baseline="0" dirty="0" smtClean="0"/>
              <a:t> als je moe wordt en daarmee fitheid verbeteren. En om je lichaam en jezelf beter te leren kennen, doordat je opdrachten krijgt, informatie krijgt en je moet doorzetten wanneer het tegen zit/ je geen zin hebt!</a:t>
            </a:r>
            <a:endParaRPr lang="nl-NL" dirty="0"/>
          </a:p>
        </p:txBody>
      </p:sp>
      <p:sp>
        <p:nvSpPr>
          <p:cNvPr id="4" name="Tijdelijke aanduiding voor dianummer 3"/>
          <p:cNvSpPr>
            <a:spLocks noGrp="1"/>
          </p:cNvSpPr>
          <p:nvPr>
            <p:ph type="sldNum" sz="quarter" idx="10"/>
          </p:nvPr>
        </p:nvSpPr>
        <p:spPr/>
        <p:txBody>
          <a:bodyPr/>
          <a:lstStyle/>
          <a:p>
            <a:fld id="{879BEF63-30C4-E14A-A6FD-14BD933EE1CE}" type="slidenum">
              <a:rPr lang="nl-NL" smtClean="0"/>
              <a:t>14</a:t>
            </a:fld>
            <a:endParaRPr lang="nl-NL"/>
          </a:p>
        </p:txBody>
      </p:sp>
    </p:spTree>
    <p:extLst>
      <p:ext uri="{BB962C8B-B14F-4D97-AF65-F5344CB8AC3E}">
        <p14:creationId xmlns:p14="http://schemas.microsoft.com/office/powerpoint/2010/main" val="4284778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nl-NL" smtClean="0"/>
              <a:t>Titelstijl van model bewerken</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boven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afbeeldingen boven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nl-NL" smtClean="0"/>
              <a:t>Titelstijl van model bewerken</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afbeeldingen met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nl-NL" smtClean="0"/>
              <a:t>Titelstijl van model bewerken</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afbeeldingen met bijschrift">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nl-NL" smtClean="0"/>
              <a:t>Titelstijl van model bewerken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nl-NL" smtClean="0"/>
              <a:t>Titelstijl van model bewerken</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met 3 afbeeldinge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nl-NL" smtClean="0"/>
              <a:t>Titelstijl van model bewerken</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nl-NL" smtClean="0"/>
              <a:t>Titelstijl van model bewerken</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E6FDEAF0-F494-6440-BB80-8D597F49FFDC}" type="datetimeFigureOut">
              <a:rPr lang="nl-NL" smtClean="0"/>
              <a:t>12-07-17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52FE335-8C2E-6742-A068-2A6995B49BD7}" type="slidenum">
              <a:rPr lang="nl-NL" smtClean="0"/>
              <a:t>‹nr.›</a:t>
            </a:fld>
            <a:endParaRPr lang="nl-NL"/>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nl-NL" smtClean="0"/>
              <a:t>Titelstijl van model bewerken</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p:txBody>
          <a:bodyPr/>
          <a:lstStyle/>
          <a:p>
            <a:fld id="{E6FDEAF0-F494-6440-BB80-8D597F49FFDC}" type="datetimeFigureOut">
              <a:rPr lang="nl-NL" smtClean="0"/>
              <a:t>12-07-17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52FE335-8C2E-6742-A068-2A6995B49BD7}" type="slidenum">
              <a:rPr lang="nl-NL" smtClean="0"/>
              <a:t>‹nr.›</a:t>
            </a:fld>
            <a:endParaRPr lang="nl-NL"/>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E6FDEAF0-F494-6440-BB80-8D597F49FFDC}" type="datetimeFigureOut">
              <a:rPr lang="nl-NL" smtClean="0"/>
              <a:t>12-07-17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52FE335-8C2E-6742-A068-2A6995B49BD7}"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DEAF0-F494-6440-BB80-8D597F49FFDC}" type="datetimeFigureOut">
              <a:rPr lang="nl-NL" smtClean="0"/>
              <a:t>12-07-17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52FE335-8C2E-6742-A068-2A6995B49BD7}"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nl-NL" smtClean="0"/>
              <a:t>Titelstijl van model bewerken</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E6FDEAF0-F494-6440-BB80-8D597F49FFDC}" type="datetimeFigureOut">
              <a:rPr lang="nl-NL" smtClean="0"/>
              <a:t>12-07-17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52FE335-8C2E-6742-A068-2A6995B49BD7}" type="slidenum">
              <a:rPr lang="nl-NL" smtClean="0"/>
              <a:t>‹nr.›</a:t>
            </a:fld>
            <a:endParaRPr lang="nl-NL"/>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nl-NL"/>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nl-NL" smtClean="0"/>
              <a:t>Titelstijl van model bewerken</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E6FDEAF0-F494-6440-BB80-8D597F49FFDC}" type="datetimeFigureOut">
              <a:rPr lang="nl-NL" smtClean="0"/>
              <a:t>12-07-17</a:t>
            </a:fld>
            <a:endParaRPr lang="nl-NL"/>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52FE335-8C2E-6742-A068-2A6995B49BD7}"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XQTeS8f9w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bioplek.org/animaties%20onderbouw/bloedvateneenv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Week 2</a:t>
            </a:r>
            <a:endParaRPr lang="nl-NL" dirty="0"/>
          </a:p>
        </p:txBody>
      </p:sp>
      <p:sp>
        <p:nvSpPr>
          <p:cNvPr id="3" name="Tijdelijke aanduiding voor tekst 2"/>
          <p:cNvSpPr>
            <a:spLocks noGrp="1"/>
          </p:cNvSpPr>
          <p:nvPr>
            <p:ph type="body" sz="half" idx="2"/>
          </p:nvPr>
        </p:nvSpPr>
        <p:spPr/>
        <p:txBody>
          <a:bodyPr/>
          <a:lstStyle/>
          <a:p>
            <a:r>
              <a:rPr lang="nl-NL" dirty="0" smtClean="0"/>
              <a:t> </a:t>
            </a:r>
          </a:p>
          <a:p>
            <a:r>
              <a:rPr lang="nl-NL" dirty="0"/>
              <a:t>S</a:t>
            </a:r>
            <a:r>
              <a:rPr lang="nl-NL" dirty="0" smtClean="0"/>
              <a:t>amenstelling bloed</a:t>
            </a:r>
          </a:p>
          <a:p>
            <a:r>
              <a:rPr lang="nl-NL" dirty="0" smtClean="0"/>
              <a:t>Bloedsomloop</a:t>
            </a:r>
          </a:p>
          <a:p>
            <a:r>
              <a:rPr lang="nl-NL" dirty="0" smtClean="0"/>
              <a:t>Inspanning</a:t>
            </a:r>
            <a:endParaRPr lang="nl-NL" dirty="0"/>
          </a:p>
        </p:txBody>
      </p:sp>
      <p:pic>
        <p:nvPicPr>
          <p:cNvPr id="6" name="Tijdelijke aanduiding voor afbeelding 5"/>
          <p:cNvPicPr>
            <a:picLocks noGrp="1" noChangeAspect="1"/>
          </p:cNvPicPr>
          <p:nvPr>
            <p:ph type="pic" idx="1"/>
          </p:nvPr>
        </p:nvPicPr>
        <p:blipFill>
          <a:blip r:embed="rId2"/>
          <a:srcRect l="4233" r="4233"/>
          <a:stretch>
            <a:fillRect/>
          </a:stretch>
        </p:blipFill>
        <p:spPr>
          <a:xfrm rot="150174">
            <a:off x="4975705" y="512117"/>
            <a:ext cx="3657600" cy="4937760"/>
          </a:xfrm>
        </p:spPr>
      </p:pic>
    </p:spTree>
    <p:extLst>
      <p:ext uri="{BB962C8B-B14F-4D97-AF65-F5344CB8AC3E}">
        <p14:creationId xmlns:p14="http://schemas.microsoft.com/office/powerpoint/2010/main" val="20729108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hart</a:t>
            </a:r>
            <a:endParaRPr lang="nl-NL" dirty="0"/>
          </a:p>
        </p:txBody>
      </p:sp>
      <p:sp>
        <p:nvSpPr>
          <p:cNvPr id="3" name="Tijdelijke aanduiding voor inhoud 2"/>
          <p:cNvSpPr>
            <a:spLocks noGrp="1"/>
          </p:cNvSpPr>
          <p:nvPr>
            <p:ph type="body" sz="half" idx="2"/>
          </p:nvPr>
        </p:nvSpPr>
        <p:spPr>
          <a:xfrm>
            <a:off x="594360" y="2551176"/>
            <a:ext cx="3749040" cy="3947834"/>
          </a:xfrm>
        </p:spPr>
        <p:txBody>
          <a:bodyPr>
            <a:normAutofit/>
          </a:bodyPr>
          <a:lstStyle/>
          <a:p>
            <a:r>
              <a:rPr lang="nl-NL" sz="2000" dirty="0">
                <a:solidFill>
                  <a:srgbClr val="000000"/>
                </a:solidFill>
              </a:rPr>
              <a:t>Het hart bestaat uit 4 </a:t>
            </a:r>
            <a:r>
              <a:rPr lang="nl-NL" sz="2000" dirty="0" smtClean="0">
                <a:solidFill>
                  <a:srgbClr val="000000"/>
                </a:solidFill>
              </a:rPr>
              <a:t>holtes:</a:t>
            </a:r>
          </a:p>
          <a:p>
            <a:r>
              <a:rPr lang="nl-NL" dirty="0" smtClean="0">
                <a:solidFill>
                  <a:srgbClr val="C52B25"/>
                </a:solidFill>
              </a:rPr>
              <a:t>2 boezems (</a:t>
            </a:r>
            <a:r>
              <a:rPr lang="nl-NL" dirty="0" err="1" smtClean="0">
                <a:solidFill>
                  <a:srgbClr val="C52B25"/>
                </a:solidFill>
              </a:rPr>
              <a:t>nr</a:t>
            </a:r>
            <a:r>
              <a:rPr lang="nl-NL" dirty="0" smtClean="0">
                <a:solidFill>
                  <a:srgbClr val="C52B25"/>
                </a:solidFill>
              </a:rPr>
              <a:t> 4 + 5) </a:t>
            </a:r>
          </a:p>
          <a:p>
            <a:r>
              <a:rPr lang="nl-NL" dirty="0" smtClean="0">
                <a:solidFill>
                  <a:srgbClr val="C52B25"/>
                </a:solidFill>
              </a:rPr>
              <a:t>2 kamers (</a:t>
            </a:r>
            <a:r>
              <a:rPr lang="nl-NL" dirty="0" err="1" smtClean="0">
                <a:solidFill>
                  <a:srgbClr val="C52B25"/>
                </a:solidFill>
              </a:rPr>
              <a:t>nr</a:t>
            </a:r>
            <a:r>
              <a:rPr lang="nl-NL" dirty="0" smtClean="0">
                <a:solidFill>
                  <a:srgbClr val="C52B25"/>
                </a:solidFill>
              </a:rPr>
              <a:t> 6 + 7)</a:t>
            </a:r>
            <a:endParaRPr lang="nl-NL" dirty="0">
              <a:solidFill>
                <a:srgbClr val="C52B25"/>
              </a:solidFill>
            </a:endParaRPr>
          </a:p>
          <a:p>
            <a:endParaRPr lang="nl-NL" sz="2000" dirty="0" smtClean="0">
              <a:solidFill>
                <a:srgbClr val="000000"/>
              </a:solidFill>
            </a:endParaRPr>
          </a:p>
          <a:p>
            <a:endParaRPr lang="nl-NL" sz="2000" dirty="0">
              <a:solidFill>
                <a:srgbClr val="000000"/>
              </a:solidFill>
            </a:endParaRPr>
          </a:p>
          <a:p>
            <a:r>
              <a:rPr lang="nl-NL" dirty="0" smtClean="0">
                <a:solidFill>
                  <a:srgbClr val="000000"/>
                </a:solidFill>
              </a:rPr>
              <a:t>Vraag:</a:t>
            </a:r>
          </a:p>
          <a:p>
            <a:r>
              <a:rPr lang="nl-NL" dirty="0" smtClean="0">
                <a:solidFill>
                  <a:srgbClr val="000000"/>
                </a:solidFill>
              </a:rPr>
              <a:t>Over </a:t>
            </a:r>
            <a:r>
              <a:rPr lang="nl-NL" dirty="0">
                <a:solidFill>
                  <a:srgbClr val="000000"/>
                </a:solidFill>
              </a:rPr>
              <a:t>het hart lopen kransaders en </a:t>
            </a:r>
            <a:r>
              <a:rPr lang="nl-NL" dirty="0" smtClean="0">
                <a:solidFill>
                  <a:srgbClr val="000000"/>
                </a:solidFill>
              </a:rPr>
              <a:t>kransslagaders (pijlen). Waar zijn die voor?</a:t>
            </a:r>
            <a:endParaRPr lang="nl-NL" dirty="0">
              <a:solidFill>
                <a:srgbClr val="000000"/>
              </a:solidFill>
            </a:endParaRPr>
          </a:p>
          <a:p>
            <a:endParaRPr lang="nl-NL" dirty="0"/>
          </a:p>
        </p:txBody>
      </p:sp>
      <p:pic>
        <p:nvPicPr>
          <p:cNvPr id="6" name="Tijdelijke aanduiding voor afbeelding 5"/>
          <p:cNvPicPr>
            <a:picLocks noGrp="1" noChangeAspect="1"/>
          </p:cNvPicPr>
          <p:nvPr>
            <p:ph type="pic" idx="1"/>
          </p:nvPr>
        </p:nvPicPr>
        <p:blipFill>
          <a:blip r:embed="rId2"/>
          <a:srcRect t="7169" b="7169"/>
          <a:stretch>
            <a:fillRect/>
          </a:stretch>
        </p:blipFill>
        <p:spPr>
          <a:xfrm rot="150174">
            <a:off x="5126674" y="946922"/>
            <a:ext cx="3569382" cy="4853686"/>
          </a:xfrm>
        </p:spPr>
      </p:pic>
    </p:spTree>
    <p:extLst>
      <p:ext uri="{BB962C8B-B14F-4D97-AF65-F5344CB8AC3E}">
        <p14:creationId xmlns:p14="http://schemas.microsoft.com/office/powerpoint/2010/main" val="4180867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Werking hart</a:t>
            </a:r>
            <a:endParaRPr lang="nl-NL" dirty="0"/>
          </a:p>
        </p:txBody>
      </p:sp>
      <p:sp>
        <p:nvSpPr>
          <p:cNvPr id="3" name="Tijdelijke aanduiding voor inhoud 2"/>
          <p:cNvSpPr>
            <a:spLocks noGrp="1"/>
          </p:cNvSpPr>
          <p:nvPr>
            <p:ph idx="1"/>
          </p:nvPr>
        </p:nvSpPr>
        <p:spPr/>
        <p:txBody>
          <a:bodyPr/>
          <a:lstStyle/>
          <a:p>
            <a:endParaRPr lang="nl-NL" dirty="0" smtClean="0"/>
          </a:p>
          <a:p>
            <a:r>
              <a:rPr lang="nl-NL" dirty="0" smtClean="0"/>
              <a:t>Klik de link hieronder aan. Filmpje duurt 2 min 15</a:t>
            </a:r>
            <a:endParaRPr lang="nl-NL" dirty="0"/>
          </a:p>
          <a:p>
            <a:r>
              <a:rPr lang="nl-NL" dirty="0" smtClean="0">
                <a:hlinkClick r:id="rId2"/>
              </a:rPr>
              <a:t>werking hart</a:t>
            </a:r>
            <a:endParaRPr lang="nl-NL" dirty="0"/>
          </a:p>
        </p:txBody>
      </p:sp>
    </p:spTree>
    <p:extLst>
      <p:ext uri="{BB962C8B-B14F-4D97-AF65-F5344CB8AC3E}">
        <p14:creationId xmlns:p14="http://schemas.microsoft.com/office/powerpoint/2010/main" val="31686472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NL" sz="4800" dirty="0" smtClean="0"/>
              <a:t>Werking van het hart</a:t>
            </a:r>
            <a:endParaRPr lang="nl-NL" sz="4800" dirty="0"/>
          </a:p>
        </p:txBody>
      </p:sp>
      <p:sp>
        <p:nvSpPr>
          <p:cNvPr id="6" name="Tijdelijke aanduiding voor inhoud 5"/>
          <p:cNvSpPr>
            <a:spLocks noGrp="1"/>
          </p:cNvSpPr>
          <p:nvPr>
            <p:ph idx="1"/>
          </p:nvPr>
        </p:nvSpPr>
        <p:spPr>
          <a:xfrm>
            <a:off x="571500" y="1904999"/>
            <a:ext cx="8398029" cy="2591675"/>
          </a:xfrm>
        </p:spPr>
        <p:txBody>
          <a:bodyPr>
            <a:normAutofit fontScale="92500" lnSpcReduction="10000"/>
          </a:bodyPr>
          <a:lstStyle/>
          <a:p>
            <a:pPr marL="0" indent="0">
              <a:buNone/>
            </a:pPr>
            <a:r>
              <a:rPr lang="nl-NL" b="1" dirty="0" smtClean="0"/>
              <a:t>3 </a:t>
            </a:r>
            <a:r>
              <a:rPr lang="nl-NL" b="1" dirty="0"/>
              <a:t>fases </a:t>
            </a:r>
            <a:r>
              <a:rPr lang="nl-NL" b="1" dirty="0" smtClean="0">
                <a:solidFill>
                  <a:srgbClr val="C52B25"/>
                </a:solidFill>
              </a:rPr>
              <a:t/>
            </a:r>
            <a:br>
              <a:rPr lang="nl-NL" b="1" dirty="0" smtClean="0">
                <a:solidFill>
                  <a:srgbClr val="C52B25"/>
                </a:solidFill>
              </a:rPr>
            </a:br>
            <a:r>
              <a:rPr lang="nl-NL" b="1" dirty="0" smtClean="0">
                <a:solidFill>
                  <a:srgbClr val="C52B25"/>
                </a:solidFill>
              </a:rPr>
              <a:t/>
            </a:r>
            <a:br>
              <a:rPr lang="nl-NL" b="1" dirty="0" smtClean="0">
                <a:solidFill>
                  <a:srgbClr val="C52B25"/>
                </a:solidFill>
              </a:rPr>
            </a:br>
            <a:r>
              <a:rPr lang="nl-NL" dirty="0"/>
              <a:t>P</a:t>
            </a:r>
            <a:r>
              <a:rPr lang="nl-NL" dirty="0" smtClean="0"/>
              <a:t>. </a:t>
            </a:r>
            <a:r>
              <a:rPr lang="nl-NL" dirty="0"/>
              <a:t>S</a:t>
            </a:r>
            <a:r>
              <a:rPr lang="nl-NL" dirty="0" smtClean="0"/>
              <a:t>amentrekken </a:t>
            </a:r>
            <a:r>
              <a:rPr lang="nl-NL" b="1" dirty="0" smtClean="0">
                <a:solidFill>
                  <a:srgbClr val="FF0000"/>
                </a:solidFill>
              </a:rPr>
              <a:t>boezems</a:t>
            </a:r>
            <a:r>
              <a:rPr lang="nl-NL" dirty="0"/>
              <a:t> </a:t>
            </a:r>
            <a:r>
              <a:rPr lang="nl-NL" dirty="0" smtClean="0">
                <a:sym typeface="Wingdings"/>
              </a:rPr>
              <a:t> bloed naar de twee kamers</a:t>
            </a:r>
            <a:endParaRPr lang="nl-NL" dirty="0" smtClean="0"/>
          </a:p>
          <a:p>
            <a:pPr marL="0" indent="0">
              <a:buNone/>
            </a:pPr>
            <a:r>
              <a:rPr lang="nl-NL" dirty="0"/>
              <a:t>R</a:t>
            </a:r>
            <a:r>
              <a:rPr lang="nl-NL" dirty="0" smtClean="0"/>
              <a:t>. </a:t>
            </a:r>
            <a:r>
              <a:rPr lang="nl-NL" dirty="0"/>
              <a:t>S</a:t>
            </a:r>
            <a:r>
              <a:rPr lang="nl-NL" dirty="0" smtClean="0"/>
              <a:t>amentrekken </a:t>
            </a:r>
            <a:r>
              <a:rPr lang="nl-NL" b="1" dirty="0" smtClean="0">
                <a:solidFill>
                  <a:srgbClr val="FF0000"/>
                </a:solidFill>
              </a:rPr>
              <a:t>kamers</a:t>
            </a:r>
            <a:r>
              <a:rPr lang="nl-NL" dirty="0" smtClean="0"/>
              <a:t>  </a:t>
            </a:r>
            <a:r>
              <a:rPr lang="nl-NL" dirty="0" smtClean="0">
                <a:sym typeface="Wingdings"/>
              </a:rPr>
              <a:t> bloed naar longen of lichaam</a:t>
            </a:r>
          </a:p>
          <a:p>
            <a:pPr marL="0" indent="0">
              <a:buNone/>
            </a:pPr>
            <a:r>
              <a:rPr lang="nl-NL" dirty="0"/>
              <a:t>T</a:t>
            </a:r>
            <a:r>
              <a:rPr lang="nl-NL" dirty="0" smtClean="0"/>
              <a:t>. </a:t>
            </a:r>
            <a:r>
              <a:rPr lang="nl-NL" b="1" dirty="0" smtClean="0">
                <a:solidFill>
                  <a:srgbClr val="FF0000"/>
                </a:solidFill>
              </a:rPr>
              <a:t>Hartpauze</a:t>
            </a:r>
            <a:r>
              <a:rPr lang="nl-NL" dirty="0" smtClean="0"/>
              <a:t> </a:t>
            </a:r>
            <a:r>
              <a:rPr lang="nl-NL" dirty="0" smtClean="0">
                <a:sym typeface="Wingdings"/>
              </a:rPr>
              <a:t> boezems en kamers ontspannen. Bloed uit de aders loopt in boezems </a:t>
            </a:r>
            <a:endParaRPr lang="nl-NL" dirty="0"/>
          </a:p>
        </p:txBody>
      </p:sp>
      <p:pic>
        <p:nvPicPr>
          <p:cNvPr id="10" name="Afbeelding 9"/>
          <p:cNvPicPr>
            <a:picLocks noChangeAspect="1"/>
          </p:cNvPicPr>
          <p:nvPr/>
        </p:nvPicPr>
        <p:blipFill rotWithShape="1">
          <a:blip r:embed="rId3"/>
          <a:srcRect r="31375"/>
          <a:stretch/>
        </p:blipFill>
        <p:spPr>
          <a:xfrm>
            <a:off x="5647022" y="4797742"/>
            <a:ext cx="3322507" cy="1287850"/>
          </a:xfrm>
          <a:prstGeom prst="rect">
            <a:avLst/>
          </a:prstGeom>
        </p:spPr>
      </p:pic>
      <p:pic>
        <p:nvPicPr>
          <p:cNvPr id="2" name="Afbeelding 1"/>
          <p:cNvPicPr>
            <a:picLocks noChangeAspect="1"/>
          </p:cNvPicPr>
          <p:nvPr/>
        </p:nvPicPr>
        <p:blipFill>
          <a:blip r:embed="rId4"/>
          <a:stretch>
            <a:fillRect/>
          </a:stretch>
        </p:blipFill>
        <p:spPr>
          <a:xfrm>
            <a:off x="1026584" y="4299586"/>
            <a:ext cx="3238499" cy="2558414"/>
          </a:xfrm>
          <a:prstGeom prst="rect">
            <a:avLst/>
          </a:prstGeom>
        </p:spPr>
      </p:pic>
    </p:spTree>
    <p:extLst>
      <p:ext uri="{BB962C8B-B14F-4D97-AF65-F5344CB8AC3E}">
        <p14:creationId xmlns:p14="http://schemas.microsoft.com/office/powerpoint/2010/main" val="873916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Hartslag en inspanning</a:t>
            </a:r>
            <a:endParaRPr lang="nl-NL" sz="4800" dirty="0"/>
          </a:p>
        </p:txBody>
      </p:sp>
      <p:sp>
        <p:nvSpPr>
          <p:cNvPr id="3" name="Tijdelijke aanduiding voor inhoud 2"/>
          <p:cNvSpPr>
            <a:spLocks noGrp="1"/>
          </p:cNvSpPr>
          <p:nvPr>
            <p:ph idx="1"/>
          </p:nvPr>
        </p:nvSpPr>
        <p:spPr>
          <a:xfrm>
            <a:off x="685412" y="1905000"/>
            <a:ext cx="8001000" cy="4114800"/>
          </a:xfrm>
        </p:spPr>
        <p:txBody>
          <a:bodyPr>
            <a:normAutofit/>
          </a:bodyPr>
          <a:lstStyle/>
          <a:p>
            <a:pPr marL="0" indent="0">
              <a:buNone/>
            </a:pPr>
            <a:r>
              <a:rPr lang="nl-NL" sz="1600" dirty="0" smtClean="0"/>
              <a:t>Inspanning </a:t>
            </a:r>
            <a:r>
              <a:rPr lang="nl-NL" sz="1600" dirty="0" smtClean="0">
                <a:sym typeface="Wingdings"/>
              </a:rPr>
              <a:t> meer energie en zuurstof nodig  hart klopt sneller</a:t>
            </a:r>
          </a:p>
          <a:p>
            <a:pPr marL="0" indent="0">
              <a:buNone/>
            </a:pPr>
            <a:r>
              <a:rPr lang="nl-NL" sz="1600" dirty="0" smtClean="0"/>
              <a:t>Wat gebeurt er dan met je ademhaling?</a:t>
            </a:r>
            <a:endParaRPr lang="nl-NL" sz="1600" dirty="0"/>
          </a:p>
        </p:txBody>
      </p:sp>
      <p:pic>
        <p:nvPicPr>
          <p:cNvPr id="4" name="Afbeelding 3"/>
          <p:cNvPicPr>
            <a:picLocks noChangeAspect="1"/>
          </p:cNvPicPr>
          <p:nvPr/>
        </p:nvPicPr>
        <p:blipFill>
          <a:blip r:embed="rId2"/>
          <a:stretch>
            <a:fillRect/>
          </a:stretch>
        </p:blipFill>
        <p:spPr>
          <a:xfrm>
            <a:off x="228278" y="2966735"/>
            <a:ext cx="5100236" cy="3772555"/>
          </a:xfrm>
          <a:prstGeom prst="rect">
            <a:avLst/>
          </a:prstGeom>
        </p:spPr>
      </p:pic>
      <p:pic>
        <p:nvPicPr>
          <p:cNvPr id="8" name="Afbeelding 7"/>
          <p:cNvPicPr>
            <a:picLocks noChangeAspect="1"/>
          </p:cNvPicPr>
          <p:nvPr/>
        </p:nvPicPr>
        <p:blipFill>
          <a:blip r:embed="rId3"/>
          <a:stretch>
            <a:fillRect/>
          </a:stretch>
        </p:blipFill>
        <p:spPr>
          <a:xfrm>
            <a:off x="5328514" y="3729681"/>
            <a:ext cx="3410815" cy="2290119"/>
          </a:xfrm>
          <a:prstGeom prst="rect">
            <a:avLst/>
          </a:prstGeom>
        </p:spPr>
      </p:pic>
    </p:spTree>
    <p:extLst>
      <p:ext uri="{BB962C8B-B14F-4D97-AF65-F5344CB8AC3E}">
        <p14:creationId xmlns:p14="http://schemas.microsoft.com/office/powerpoint/2010/main" val="12760044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Hartslag en trainingseffect</a:t>
            </a:r>
            <a:endParaRPr lang="nl-NL" sz="4000" dirty="0"/>
          </a:p>
        </p:txBody>
      </p:sp>
      <p:sp>
        <p:nvSpPr>
          <p:cNvPr id="3" name="Tijdelijke aanduiding voor inhoud 2"/>
          <p:cNvSpPr>
            <a:spLocks noGrp="1"/>
          </p:cNvSpPr>
          <p:nvPr>
            <p:ph idx="1"/>
          </p:nvPr>
        </p:nvSpPr>
        <p:spPr/>
        <p:txBody>
          <a:bodyPr>
            <a:normAutofit/>
          </a:bodyPr>
          <a:lstStyle/>
          <a:p>
            <a:pPr marL="0" indent="0">
              <a:buNone/>
            </a:pPr>
            <a:r>
              <a:rPr lang="nl-NL" sz="1600" dirty="0" smtClean="0"/>
              <a:t>In welke kleur zijn jullie aan het trainen bij Irun2Bfit? Wat is het voordeel? Noem nog een voordeel voor jou.</a:t>
            </a:r>
            <a:endParaRPr lang="nl-NL" sz="1600" dirty="0"/>
          </a:p>
        </p:txBody>
      </p:sp>
      <p:pic>
        <p:nvPicPr>
          <p:cNvPr id="5" name="Afbeelding 4"/>
          <p:cNvPicPr>
            <a:picLocks noChangeAspect="1"/>
          </p:cNvPicPr>
          <p:nvPr/>
        </p:nvPicPr>
        <p:blipFill>
          <a:blip r:embed="rId3"/>
          <a:stretch>
            <a:fillRect/>
          </a:stretch>
        </p:blipFill>
        <p:spPr>
          <a:xfrm>
            <a:off x="1746364" y="2435821"/>
            <a:ext cx="6953138" cy="3901577"/>
          </a:xfrm>
          <a:prstGeom prst="rect">
            <a:avLst/>
          </a:prstGeom>
        </p:spPr>
      </p:pic>
    </p:spTree>
    <p:extLst>
      <p:ext uri="{BB962C8B-B14F-4D97-AF65-F5344CB8AC3E}">
        <p14:creationId xmlns:p14="http://schemas.microsoft.com/office/powerpoint/2010/main" val="337226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Bloed-feitjes</a:t>
            </a:r>
            <a:endParaRPr lang="nl-NL" dirty="0"/>
          </a:p>
        </p:txBody>
      </p:sp>
      <p:sp>
        <p:nvSpPr>
          <p:cNvPr id="3" name="Tijdelijke aanduiding voor inhoud 2"/>
          <p:cNvSpPr>
            <a:spLocks noGrp="1"/>
          </p:cNvSpPr>
          <p:nvPr>
            <p:ph idx="1"/>
          </p:nvPr>
        </p:nvSpPr>
        <p:spPr>
          <a:xfrm>
            <a:off x="571500" y="1904999"/>
            <a:ext cx="5275430" cy="4468149"/>
          </a:xfrm>
        </p:spPr>
        <p:txBody>
          <a:bodyPr>
            <a:normAutofit fontScale="92500"/>
          </a:bodyPr>
          <a:lstStyle/>
          <a:p>
            <a:r>
              <a:rPr lang="nl-NL" dirty="0" smtClean="0"/>
              <a:t>Volwassene: 5 liter bloed</a:t>
            </a:r>
          </a:p>
          <a:p>
            <a:r>
              <a:rPr lang="nl-NL" dirty="0"/>
              <a:t>T</a:t>
            </a:r>
            <a:r>
              <a:rPr lang="nl-NL" dirty="0" smtClean="0"/>
              <a:t>wee </a:t>
            </a:r>
            <a:r>
              <a:rPr lang="nl-NL" dirty="0"/>
              <a:t>hoofdbestanddelen </a:t>
            </a:r>
            <a:r>
              <a:rPr lang="nl-NL" dirty="0" smtClean="0"/>
              <a:t>van bloed: </a:t>
            </a:r>
            <a:r>
              <a:rPr lang="nl-NL" b="1" dirty="0" smtClean="0">
                <a:solidFill>
                  <a:srgbClr val="FF0000"/>
                </a:solidFill>
              </a:rPr>
              <a:t>water</a:t>
            </a:r>
            <a:r>
              <a:rPr lang="nl-NL" dirty="0" smtClean="0">
                <a:solidFill>
                  <a:srgbClr val="FF0000"/>
                </a:solidFill>
              </a:rPr>
              <a:t> </a:t>
            </a:r>
            <a:r>
              <a:rPr lang="nl-NL" dirty="0"/>
              <a:t>en </a:t>
            </a:r>
            <a:r>
              <a:rPr lang="nl-NL" b="1" dirty="0">
                <a:solidFill>
                  <a:srgbClr val="FF0000"/>
                </a:solidFill>
              </a:rPr>
              <a:t>rode bloedcellen</a:t>
            </a:r>
            <a:r>
              <a:rPr lang="nl-NL" b="1" dirty="0"/>
              <a:t>.</a:t>
            </a:r>
          </a:p>
          <a:p>
            <a:r>
              <a:rPr lang="nl-NL" dirty="0"/>
              <a:t>Water, plasma-eiwitten en opgeloste </a:t>
            </a:r>
            <a:r>
              <a:rPr lang="nl-NL" dirty="0" smtClean="0"/>
              <a:t>stoffen = </a:t>
            </a:r>
            <a:r>
              <a:rPr lang="nl-NL" b="1" dirty="0">
                <a:solidFill>
                  <a:srgbClr val="FF0000"/>
                </a:solidFill>
              </a:rPr>
              <a:t>bloedplasma</a:t>
            </a:r>
            <a:r>
              <a:rPr lang="nl-NL" dirty="0"/>
              <a:t>.</a:t>
            </a:r>
          </a:p>
          <a:p>
            <a:r>
              <a:rPr lang="nl-NL" dirty="0"/>
              <a:t>B</a:t>
            </a:r>
            <a:r>
              <a:rPr lang="nl-NL" dirty="0" smtClean="0"/>
              <a:t>loedplasma regelt </a:t>
            </a:r>
            <a:r>
              <a:rPr lang="nl-NL" dirty="0"/>
              <a:t>vervoer van </a:t>
            </a:r>
            <a:r>
              <a:rPr lang="nl-NL" b="1" dirty="0">
                <a:solidFill>
                  <a:srgbClr val="FF0000"/>
                </a:solidFill>
              </a:rPr>
              <a:t>stoffen</a:t>
            </a:r>
            <a:r>
              <a:rPr lang="nl-NL" dirty="0">
                <a:solidFill>
                  <a:srgbClr val="FF0000"/>
                </a:solidFill>
              </a:rPr>
              <a:t>, </a:t>
            </a:r>
            <a:r>
              <a:rPr lang="nl-NL" b="1" dirty="0">
                <a:solidFill>
                  <a:srgbClr val="FF0000"/>
                </a:solidFill>
              </a:rPr>
              <a:t>bloedcellen</a:t>
            </a:r>
            <a:r>
              <a:rPr lang="nl-NL" dirty="0">
                <a:solidFill>
                  <a:srgbClr val="FF0000"/>
                </a:solidFill>
              </a:rPr>
              <a:t> </a:t>
            </a:r>
            <a:r>
              <a:rPr lang="nl-NL" dirty="0"/>
              <a:t>en </a:t>
            </a:r>
            <a:r>
              <a:rPr lang="nl-NL" b="1" dirty="0">
                <a:solidFill>
                  <a:srgbClr val="FF0000"/>
                </a:solidFill>
              </a:rPr>
              <a:t>warmte</a:t>
            </a:r>
            <a:r>
              <a:rPr lang="nl-NL" dirty="0">
                <a:solidFill>
                  <a:srgbClr val="FF0000"/>
                </a:solidFill>
              </a:rPr>
              <a:t> </a:t>
            </a:r>
            <a:r>
              <a:rPr lang="nl-NL" dirty="0"/>
              <a:t>in je lichaam</a:t>
            </a:r>
            <a:r>
              <a:rPr lang="nl-NL" dirty="0" smtClean="0"/>
              <a:t>.</a:t>
            </a:r>
          </a:p>
          <a:p>
            <a:r>
              <a:rPr lang="nl-NL" dirty="0" smtClean="0"/>
              <a:t>In 1 mm</a:t>
            </a:r>
            <a:r>
              <a:rPr lang="nl-NL" baseline="30000" dirty="0" smtClean="0"/>
              <a:t>3</a:t>
            </a:r>
            <a:r>
              <a:rPr lang="nl-NL" dirty="0" smtClean="0"/>
              <a:t> zitten 250.000 bloedplaatjes</a:t>
            </a:r>
            <a:endParaRPr lang="nl-NL" dirty="0"/>
          </a:p>
          <a:p>
            <a:endParaRPr lang="nl-NL" dirty="0"/>
          </a:p>
        </p:txBody>
      </p:sp>
      <p:pic>
        <p:nvPicPr>
          <p:cNvPr id="4" name="Afbeelding 3" descr="Schermafbeelding 2013-09-25 om 09.09.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930" y="2298700"/>
            <a:ext cx="3136900" cy="3721100"/>
          </a:xfrm>
          <a:prstGeom prst="rect">
            <a:avLst/>
          </a:prstGeom>
        </p:spPr>
      </p:pic>
    </p:spTree>
    <p:extLst>
      <p:ext uri="{BB962C8B-B14F-4D97-AF65-F5344CB8AC3E}">
        <p14:creationId xmlns:p14="http://schemas.microsoft.com/office/powerpoint/2010/main" val="11368582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Bloedcellen</a:t>
            </a:r>
            <a:endParaRPr lang="nl-NL" dirty="0"/>
          </a:p>
        </p:txBody>
      </p:sp>
      <p:sp>
        <p:nvSpPr>
          <p:cNvPr id="3" name="Tijdelijke aanduiding voor inhoud 2"/>
          <p:cNvSpPr>
            <a:spLocks noGrp="1"/>
          </p:cNvSpPr>
          <p:nvPr>
            <p:ph idx="1"/>
          </p:nvPr>
        </p:nvSpPr>
        <p:spPr>
          <a:xfrm>
            <a:off x="571500" y="1905000"/>
            <a:ext cx="4176401" cy="4953000"/>
          </a:xfrm>
        </p:spPr>
        <p:txBody>
          <a:bodyPr>
            <a:normAutofit/>
          </a:bodyPr>
          <a:lstStyle/>
          <a:p>
            <a:r>
              <a:rPr lang="nl-NL" b="1" dirty="0">
                <a:solidFill>
                  <a:srgbClr val="FF0000"/>
                </a:solidFill>
              </a:rPr>
              <a:t>Rode </a:t>
            </a:r>
            <a:r>
              <a:rPr lang="nl-NL" b="1" dirty="0" smtClean="0">
                <a:solidFill>
                  <a:srgbClr val="FF0000"/>
                </a:solidFill>
              </a:rPr>
              <a:t>bloedcellen</a:t>
            </a:r>
            <a:r>
              <a:rPr lang="nl-NL" dirty="0"/>
              <a:t/>
            </a:r>
            <a:br>
              <a:rPr lang="nl-NL" dirty="0"/>
            </a:br>
            <a:r>
              <a:rPr lang="nl-NL" dirty="0" smtClean="0"/>
              <a:t>- </a:t>
            </a:r>
            <a:r>
              <a:rPr lang="nl-NL" dirty="0"/>
              <a:t>rode </a:t>
            </a:r>
            <a:r>
              <a:rPr lang="nl-NL" dirty="0" smtClean="0"/>
              <a:t>beenmerg </a:t>
            </a:r>
            <a:r>
              <a:rPr lang="nl-NL" dirty="0"/>
              <a:t/>
            </a:r>
            <a:br>
              <a:rPr lang="nl-NL" dirty="0"/>
            </a:br>
            <a:r>
              <a:rPr lang="nl-NL" dirty="0" smtClean="0"/>
              <a:t>- hemoglobine (rode kleur)</a:t>
            </a:r>
            <a:br>
              <a:rPr lang="nl-NL" dirty="0" smtClean="0"/>
            </a:br>
            <a:r>
              <a:rPr lang="nl-NL" dirty="0" smtClean="0"/>
              <a:t>- vervoer koolstofdioxide, zuurstof</a:t>
            </a:r>
            <a:r>
              <a:rPr lang="nl-NL" dirty="0"/>
              <a:t> </a:t>
            </a:r>
            <a:r>
              <a:rPr lang="nl-NL" dirty="0" smtClean="0"/>
              <a:t>en warmte</a:t>
            </a:r>
            <a:br>
              <a:rPr lang="nl-NL" dirty="0" smtClean="0"/>
            </a:br>
            <a:r>
              <a:rPr lang="nl-NL" dirty="0" smtClean="0"/>
              <a:t/>
            </a:r>
            <a:br>
              <a:rPr lang="nl-NL" dirty="0" smtClean="0"/>
            </a:br>
            <a:r>
              <a:rPr lang="nl-NL" dirty="0" smtClean="0"/>
              <a:t/>
            </a:r>
            <a:br>
              <a:rPr lang="nl-NL" dirty="0" smtClean="0"/>
            </a:br>
            <a:r>
              <a:rPr lang="nl-NL" dirty="0" smtClean="0"/>
              <a:t>Belangrijk voor Irun2Bfit?</a:t>
            </a:r>
          </a:p>
        </p:txBody>
      </p:sp>
      <p:pic>
        <p:nvPicPr>
          <p:cNvPr id="4" name="Afbeelding 3"/>
          <p:cNvPicPr>
            <a:picLocks noChangeAspect="1"/>
          </p:cNvPicPr>
          <p:nvPr/>
        </p:nvPicPr>
        <p:blipFill>
          <a:blip r:embed="rId3"/>
          <a:stretch>
            <a:fillRect/>
          </a:stretch>
        </p:blipFill>
        <p:spPr>
          <a:xfrm>
            <a:off x="4850868" y="2560659"/>
            <a:ext cx="4037686" cy="3087165"/>
          </a:xfrm>
          <a:prstGeom prst="rect">
            <a:avLst/>
          </a:prstGeom>
        </p:spPr>
      </p:pic>
    </p:spTree>
    <p:extLst>
      <p:ext uri="{BB962C8B-B14F-4D97-AF65-F5344CB8AC3E}">
        <p14:creationId xmlns:p14="http://schemas.microsoft.com/office/powerpoint/2010/main" val="5568810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Witte bloedcellen</a:t>
            </a:r>
            <a:endParaRPr lang="nl-NL" dirty="0"/>
          </a:p>
        </p:txBody>
      </p:sp>
      <p:sp>
        <p:nvSpPr>
          <p:cNvPr id="3" name="Tijdelijke aanduiding voor inhoud 2"/>
          <p:cNvSpPr>
            <a:spLocks noGrp="1"/>
          </p:cNvSpPr>
          <p:nvPr>
            <p:ph idx="1"/>
          </p:nvPr>
        </p:nvSpPr>
        <p:spPr/>
        <p:txBody>
          <a:bodyPr/>
          <a:lstStyle/>
          <a:p>
            <a:r>
              <a:rPr lang="nl-NL" b="1" dirty="0">
                <a:solidFill>
                  <a:srgbClr val="FF0000"/>
                </a:solidFill>
              </a:rPr>
              <a:t>Witte bloedcellen</a:t>
            </a:r>
            <a:r>
              <a:rPr lang="nl-NL" b="1" dirty="0"/>
              <a:t/>
            </a:r>
            <a:br>
              <a:rPr lang="nl-NL" b="1" dirty="0"/>
            </a:br>
            <a:r>
              <a:rPr lang="nl-NL" dirty="0"/>
              <a:t>- eten ‘verkeerde’ bacteriën op</a:t>
            </a:r>
            <a:br>
              <a:rPr lang="nl-NL" dirty="0"/>
            </a:br>
            <a:r>
              <a:rPr lang="nl-NL" dirty="0"/>
              <a:t>- </a:t>
            </a:r>
            <a:r>
              <a:rPr lang="nl-NL" dirty="0" smtClean="0"/>
              <a:t>maken antistoffen tegen ziektes</a:t>
            </a:r>
            <a:endParaRPr lang="nl-NL" dirty="0"/>
          </a:p>
          <a:p>
            <a:endParaRPr lang="nl-NL" dirty="0"/>
          </a:p>
        </p:txBody>
      </p:sp>
      <p:pic>
        <p:nvPicPr>
          <p:cNvPr id="5" name="Afbeelding 4" descr="3308603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518" y="3299182"/>
            <a:ext cx="3835400" cy="2895600"/>
          </a:xfrm>
          <a:prstGeom prst="rect">
            <a:avLst/>
          </a:prstGeom>
        </p:spPr>
      </p:pic>
    </p:spTree>
    <p:extLst>
      <p:ext uri="{BB962C8B-B14F-4D97-AF65-F5344CB8AC3E}">
        <p14:creationId xmlns:p14="http://schemas.microsoft.com/office/powerpoint/2010/main" val="20488680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Bloedplaatjes</a:t>
            </a:r>
            <a:endParaRPr lang="nl-NL" dirty="0"/>
          </a:p>
        </p:txBody>
      </p:sp>
      <p:sp>
        <p:nvSpPr>
          <p:cNvPr id="3" name="Tijdelijke aanduiding voor inhoud 2"/>
          <p:cNvSpPr>
            <a:spLocks noGrp="1"/>
          </p:cNvSpPr>
          <p:nvPr>
            <p:ph idx="1"/>
          </p:nvPr>
        </p:nvSpPr>
        <p:spPr/>
        <p:txBody>
          <a:bodyPr/>
          <a:lstStyle/>
          <a:p>
            <a:r>
              <a:rPr lang="nl-NL" b="1" dirty="0">
                <a:solidFill>
                  <a:srgbClr val="FF0000"/>
                </a:solidFill>
              </a:rPr>
              <a:t>Bloedplaatjes</a:t>
            </a:r>
            <a:r>
              <a:rPr lang="nl-NL" dirty="0"/>
              <a:t/>
            </a:r>
            <a:br>
              <a:rPr lang="nl-NL" dirty="0"/>
            </a:br>
            <a:r>
              <a:rPr lang="nl-NL" dirty="0"/>
              <a:t>- geen celkern</a:t>
            </a:r>
            <a:br>
              <a:rPr lang="nl-NL" dirty="0"/>
            </a:br>
            <a:r>
              <a:rPr lang="nl-NL" dirty="0"/>
              <a:t>- korstjes m.b.v. f</a:t>
            </a:r>
            <a:r>
              <a:rPr lang="nl-NL" dirty="0" smtClean="0"/>
              <a:t>ibrine</a:t>
            </a:r>
          </a:p>
          <a:p>
            <a:endParaRPr lang="nl-NL" dirty="0"/>
          </a:p>
          <a:p>
            <a:endParaRPr lang="nl-NL" dirty="0"/>
          </a:p>
          <a:p>
            <a:endParaRPr lang="nl-NL" dirty="0"/>
          </a:p>
        </p:txBody>
      </p:sp>
      <p:pic>
        <p:nvPicPr>
          <p:cNvPr id="4" name="Afbeelding 3" descr="bloedplaatjes-en-bloedcell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779" y="3279298"/>
            <a:ext cx="3175000" cy="3175000"/>
          </a:xfrm>
          <a:prstGeom prst="rect">
            <a:avLst/>
          </a:prstGeom>
        </p:spPr>
      </p:pic>
    </p:spTree>
    <p:extLst>
      <p:ext uri="{BB962C8B-B14F-4D97-AF65-F5344CB8AC3E}">
        <p14:creationId xmlns:p14="http://schemas.microsoft.com/office/powerpoint/2010/main" val="25663899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Animaties bloedvaten</a:t>
            </a:r>
            <a:endParaRPr lang="nl-NL" dirty="0"/>
          </a:p>
        </p:txBody>
      </p:sp>
      <p:sp>
        <p:nvSpPr>
          <p:cNvPr id="3" name="Tijdelijke aanduiding voor tekst 2"/>
          <p:cNvSpPr>
            <a:spLocks noGrp="1"/>
          </p:cNvSpPr>
          <p:nvPr>
            <p:ph type="body" sz="half" idx="2"/>
          </p:nvPr>
        </p:nvSpPr>
        <p:spPr/>
        <p:txBody>
          <a:bodyPr>
            <a:normAutofit fontScale="92500"/>
          </a:bodyPr>
          <a:lstStyle/>
          <a:p>
            <a:r>
              <a:rPr lang="nl-NL" dirty="0" smtClean="0"/>
              <a:t>Klik op de link hieronder</a:t>
            </a:r>
            <a:br>
              <a:rPr lang="nl-NL" dirty="0" smtClean="0"/>
            </a:br>
            <a:r>
              <a:rPr lang="nl-NL" dirty="0" smtClean="0"/>
              <a:t> (17 pagina’s info en animaties</a:t>
            </a:r>
            <a:r>
              <a:rPr lang="nl-NL" dirty="0" smtClean="0"/>
              <a:t>).</a:t>
            </a:r>
            <a:br>
              <a:rPr lang="nl-NL" dirty="0" smtClean="0"/>
            </a:br>
            <a:r>
              <a:rPr lang="nl-NL" dirty="0" smtClean="0"/>
              <a:t>Als de animatie niet wil openen, er is een link in het </a:t>
            </a:r>
            <a:r>
              <a:rPr lang="nl-NL" dirty="0" err="1" smtClean="0"/>
              <a:t>ebook</a:t>
            </a:r>
            <a:r>
              <a:rPr lang="nl-NL" dirty="0" smtClean="0"/>
              <a:t> opgenomen naar </a:t>
            </a:r>
            <a:r>
              <a:rPr lang="nl-NL" dirty="0" err="1" smtClean="0"/>
              <a:t>bioplek</a:t>
            </a:r>
            <a:r>
              <a:rPr lang="nl-NL" dirty="0" smtClean="0"/>
              <a:t> met </a:t>
            </a:r>
            <a:r>
              <a:rPr lang="nl-NL" smtClean="0"/>
              <a:t>dezelfde informatie.</a:t>
            </a:r>
            <a:endParaRPr lang="nl-NL" dirty="0" smtClean="0"/>
          </a:p>
          <a:p>
            <a:endParaRPr lang="nl-NL" dirty="0" smtClean="0"/>
          </a:p>
          <a:p>
            <a:endParaRPr lang="nl-NL" dirty="0"/>
          </a:p>
          <a:p>
            <a:r>
              <a:rPr lang="nl-NL" dirty="0">
                <a:hlinkClick r:id="rId2"/>
              </a:rPr>
              <a:t>https://www.bioplek.org/animaties%20onderbouw/</a:t>
            </a:r>
            <a:r>
              <a:rPr lang="nl-NL" dirty="0" smtClean="0">
                <a:hlinkClick r:id="rId2"/>
              </a:rPr>
              <a:t>bloedvateneenvx.html</a:t>
            </a:r>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7036957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400" dirty="0" smtClean="0"/>
              <a:t>Verschillende bloedvaten</a:t>
            </a:r>
            <a:endParaRPr lang="nl-NL" sz="4400" dirty="0"/>
          </a:p>
        </p:txBody>
      </p:sp>
      <p:sp>
        <p:nvSpPr>
          <p:cNvPr id="3" name="Tijdelijke aanduiding voor inhoud 2"/>
          <p:cNvSpPr>
            <a:spLocks noGrp="1"/>
          </p:cNvSpPr>
          <p:nvPr>
            <p:ph idx="1"/>
          </p:nvPr>
        </p:nvSpPr>
        <p:spPr>
          <a:xfrm>
            <a:off x="571500" y="3014866"/>
            <a:ext cx="8146333" cy="3758750"/>
          </a:xfrm>
        </p:spPr>
        <p:txBody>
          <a:bodyPr>
            <a:normAutofit fontScale="55000" lnSpcReduction="20000"/>
          </a:bodyPr>
          <a:lstStyle/>
          <a:p>
            <a:pPr marL="0" indent="0">
              <a:buNone/>
            </a:pPr>
            <a:r>
              <a:rPr lang="nl-NL" b="1" dirty="0" smtClean="0">
                <a:solidFill>
                  <a:srgbClr val="C52B25"/>
                </a:solidFill>
              </a:rPr>
              <a:t>Kijk naar de plaatjes en denk mee!</a:t>
            </a:r>
          </a:p>
          <a:p>
            <a:r>
              <a:rPr lang="nl-NL" b="1" dirty="0" smtClean="0">
                <a:solidFill>
                  <a:srgbClr val="C52B25"/>
                </a:solidFill>
              </a:rPr>
              <a:t>Slagader (A)</a:t>
            </a:r>
            <a:r>
              <a:rPr lang="nl-NL" dirty="0" smtClean="0">
                <a:solidFill>
                  <a:srgbClr val="000000"/>
                </a:solidFill>
              </a:rPr>
              <a:t>: </a:t>
            </a:r>
            <a:br>
              <a:rPr lang="nl-NL" dirty="0" smtClean="0">
                <a:solidFill>
                  <a:srgbClr val="000000"/>
                </a:solidFill>
              </a:rPr>
            </a:br>
            <a:r>
              <a:rPr lang="nl-NL" dirty="0" smtClean="0">
                <a:solidFill>
                  <a:srgbClr val="000000"/>
                </a:solidFill>
              </a:rPr>
              <a:t>zuurstof</a:t>
            </a:r>
            <a:r>
              <a:rPr lang="nl-NL" dirty="0" smtClean="0">
                <a:solidFill>
                  <a:srgbClr val="C52B25"/>
                </a:solidFill>
              </a:rPr>
              <a:t>arm</a:t>
            </a:r>
            <a:r>
              <a:rPr lang="nl-NL" dirty="0" smtClean="0">
                <a:solidFill>
                  <a:srgbClr val="000000"/>
                </a:solidFill>
              </a:rPr>
              <a:t>/ zuurstof</a:t>
            </a:r>
            <a:r>
              <a:rPr lang="nl-NL" dirty="0" smtClean="0">
                <a:solidFill>
                  <a:srgbClr val="C52B25"/>
                </a:solidFill>
              </a:rPr>
              <a:t>rijk   (behalve de ……. slagader) </a:t>
            </a:r>
            <a:r>
              <a:rPr lang="nl-NL" dirty="0">
                <a:solidFill>
                  <a:srgbClr val="000000"/>
                </a:solidFill>
              </a:rPr>
              <a:t/>
            </a:r>
            <a:br>
              <a:rPr lang="nl-NL" dirty="0">
                <a:solidFill>
                  <a:srgbClr val="000000"/>
                </a:solidFill>
              </a:rPr>
            </a:br>
            <a:r>
              <a:rPr lang="nl-NL" dirty="0" smtClean="0">
                <a:solidFill>
                  <a:srgbClr val="000000"/>
                </a:solidFill>
              </a:rPr>
              <a:t>stroomt van het hart </a:t>
            </a:r>
            <a:r>
              <a:rPr lang="nl-NL" dirty="0" smtClean="0">
                <a:solidFill>
                  <a:srgbClr val="C52B25"/>
                </a:solidFill>
              </a:rPr>
              <a:t>af </a:t>
            </a:r>
            <a:r>
              <a:rPr lang="nl-NL" dirty="0" smtClean="0">
                <a:solidFill>
                  <a:srgbClr val="000000"/>
                </a:solidFill>
              </a:rPr>
              <a:t>/ naar hart </a:t>
            </a:r>
            <a:r>
              <a:rPr lang="nl-NL" dirty="0" smtClean="0">
                <a:solidFill>
                  <a:schemeClr val="accent3">
                    <a:lumMod val="75000"/>
                  </a:schemeClr>
                </a:solidFill>
              </a:rPr>
              <a:t>toe</a:t>
            </a:r>
            <a:r>
              <a:rPr lang="nl-NL" dirty="0" smtClean="0">
                <a:solidFill>
                  <a:srgbClr val="000000"/>
                </a:solidFill>
              </a:rPr>
              <a:t/>
            </a:r>
            <a:br>
              <a:rPr lang="nl-NL" dirty="0" smtClean="0">
                <a:solidFill>
                  <a:srgbClr val="000000"/>
                </a:solidFill>
              </a:rPr>
            </a:br>
            <a:r>
              <a:rPr lang="nl-NL" dirty="0" smtClean="0">
                <a:solidFill>
                  <a:srgbClr val="000000"/>
                </a:solidFill>
              </a:rPr>
              <a:t>bloeddruk is  </a:t>
            </a:r>
            <a:r>
              <a:rPr lang="nl-NL" dirty="0" smtClean="0">
                <a:solidFill>
                  <a:srgbClr val="C52B25"/>
                </a:solidFill>
              </a:rPr>
              <a:t>laag / hoog</a:t>
            </a:r>
            <a:r>
              <a:rPr lang="nl-NL" dirty="0">
                <a:solidFill>
                  <a:srgbClr val="C52B25"/>
                </a:solidFill>
              </a:rPr>
              <a:t/>
            </a:r>
            <a:br>
              <a:rPr lang="nl-NL" dirty="0">
                <a:solidFill>
                  <a:srgbClr val="C52B25"/>
                </a:solidFill>
              </a:rPr>
            </a:br>
            <a:r>
              <a:rPr lang="nl-NL" dirty="0" smtClean="0">
                <a:solidFill>
                  <a:srgbClr val="000000"/>
                </a:solidFill>
              </a:rPr>
              <a:t>wanden zijn </a:t>
            </a:r>
            <a:r>
              <a:rPr lang="nl-NL" dirty="0" smtClean="0">
                <a:solidFill>
                  <a:srgbClr val="C52B25"/>
                </a:solidFill>
              </a:rPr>
              <a:t>dik / dun</a:t>
            </a:r>
            <a:r>
              <a:rPr lang="nl-NL" dirty="0">
                <a:solidFill>
                  <a:srgbClr val="000000"/>
                </a:solidFill>
              </a:rPr>
              <a:t> </a:t>
            </a:r>
            <a:r>
              <a:rPr lang="nl-NL" dirty="0" smtClean="0">
                <a:solidFill>
                  <a:srgbClr val="C52B25"/>
                </a:solidFill>
              </a:rPr>
              <a:t>en bevatten kleppen</a:t>
            </a:r>
            <a:br>
              <a:rPr lang="nl-NL" dirty="0" smtClean="0">
                <a:solidFill>
                  <a:srgbClr val="C52B25"/>
                </a:solidFill>
              </a:rPr>
            </a:br>
            <a:endParaRPr lang="nl-NL" dirty="0" smtClean="0">
              <a:solidFill>
                <a:srgbClr val="C52B25"/>
              </a:solidFill>
            </a:endParaRPr>
          </a:p>
          <a:p>
            <a:r>
              <a:rPr lang="nl-NL" b="1" dirty="0" smtClean="0">
                <a:solidFill>
                  <a:srgbClr val="C52B25"/>
                </a:solidFill>
              </a:rPr>
              <a:t>Aders (B)</a:t>
            </a:r>
            <a:r>
              <a:rPr lang="nl-NL" dirty="0" smtClean="0">
                <a:solidFill>
                  <a:srgbClr val="000000"/>
                </a:solidFill>
              </a:rPr>
              <a:t>: </a:t>
            </a:r>
            <a:r>
              <a:rPr lang="nl-NL" dirty="0">
                <a:solidFill>
                  <a:srgbClr val="000000"/>
                </a:solidFill>
              </a:rPr>
              <a:t/>
            </a:r>
            <a:br>
              <a:rPr lang="nl-NL" dirty="0">
                <a:solidFill>
                  <a:srgbClr val="000000"/>
                </a:solidFill>
              </a:rPr>
            </a:br>
            <a:r>
              <a:rPr lang="nl-NL" dirty="0">
                <a:solidFill>
                  <a:srgbClr val="000000"/>
                </a:solidFill>
              </a:rPr>
              <a:t>zuurstof</a:t>
            </a:r>
            <a:r>
              <a:rPr lang="nl-NL" dirty="0">
                <a:solidFill>
                  <a:srgbClr val="C52B25"/>
                </a:solidFill>
              </a:rPr>
              <a:t>rijk</a:t>
            </a:r>
            <a:r>
              <a:rPr lang="nl-NL" dirty="0">
                <a:solidFill>
                  <a:srgbClr val="000000"/>
                </a:solidFill>
              </a:rPr>
              <a:t>/ </a:t>
            </a:r>
            <a:r>
              <a:rPr lang="nl-NL" dirty="0" smtClean="0">
                <a:solidFill>
                  <a:srgbClr val="000000"/>
                </a:solidFill>
              </a:rPr>
              <a:t>zuurstof</a:t>
            </a:r>
            <a:r>
              <a:rPr lang="nl-NL" dirty="0" smtClean="0">
                <a:solidFill>
                  <a:srgbClr val="C52B25"/>
                </a:solidFill>
              </a:rPr>
              <a:t>arm   (behalve de ……. </a:t>
            </a:r>
            <a:r>
              <a:rPr lang="nl-NL" dirty="0">
                <a:solidFill>
                  <a:srgbClr val="C52B25"/>
                </a:solidFill>
              </a:rPr>
              <a:t>a</a:t>
            </a:r>
            <a:r>
              <a:rPr lang="nl-NL" dirty="0" smtClean="0">
                <a:solidFill>
                  <a:srgbClr val="C52B25"/>
                </a:solidFill>
              </a:rPr>
              <a:t>der) </a:t>
            </a:r>
            <a:r>
              <a:rPr lang="nl-NL" dirty="0">
                <a:solidFill>
                  <a:srgbClr val="000000"/>
                </a:solidFill>
              </a:rPr>
              <a:t/>
            </a:r>
            <a:br>
              <a:rPr lang="nl-NL" dirty="0">
                <a:solidFill>
                  <a:srgbClr val="000000"/>
                </a:solidFill>
              </a:rPr>
            </a:br>
            <a:r>
              <a:rPr lang="nl-NL" dirty="0" smtClean="0">
                <a:solidFill>
                  <a:srgbClr val="000000"/>
                </a:solidFill>
              </a:rPr>
              <a:t>stroomt </a:t>
            </a:r>
            <a:r>
              <a:rPr lang="nl-NL" dirty="0">
                <a:solidFill>
                  <a:srgbClr val="000000"/>
                </a:solidFill>
              </a:rPr>
              <a:t>van het hart </a:t>
            </a:r>
            <a:r>
              <a:rPr lang="nl-NL" dirty="0">
                <a:solidFill>
                  <a:srgbClr val="C52B25"/>
                </a:solidFill>
              </a:rPr>
              <a:t>af</a:t>
            </a:r>
            <a:r>
              <a:rPr lang="nl-NL" dirty="0">
                <a:solidFill>
                  <a:srgbClr val="000000"/>
                </a:solidFill>
              </a:rPr>
              <a:t> /naar hart </a:t>
            </a:r>
            <a:r>
              <a:rPr lang="nl-NL" dirty="0">
                <a:solidFill>
                  <a:srgbClr val="C52B25"/>
                </a:solidFill>
              </a:rPr>
              <a:t>toe</a:t>
            </a:r>
            <a:r>
              <a:rPr lang="nl-NL" dirty="0">
                <a:solidFill>
                  <a:srgbClr val="000000"/>
                </a:solidFill>
              </a:rPr>
              <a:t/>
            </a:r>
            <a:br>
              <a:rPr lang="nl-NL" dirty="0">
                <a:solidFill>
                  <a:srgbClr val="000000"/>
                </a:solidFill>
              </a:rPr>
            </a:br>
            <a:r>
              <a:rPr lang="nl-NL" dirty="0">
                <a:solidFill>
                  <a:srgbClr val="000000"/>
                </a:solidFill>
              </a:rPr>
              <a:t>bloeddruk is </a:t>
            </a:r>
            <a:r>
              <a:rPr lang="nl-NL" dirty="0">
                <a:solidFill>
                  <a:srgbClr val="C52B25"/>
                </a:solidFill>
              </a:rPr>
              <a:t>hoog / laag</a:t>
            </a:r>
            <a:r>
              <a:rPr lang="nl-NL" dirty="0">
                <a:solidFill>
                  <a:srgbClr val="000000"/>
                </a:solidFill>
              </a:rPr>
              <a:t/>
            </a:r>
            <a:br>
              <a:rPr lang="nl-NL" dirty="0">
                <a:solidFill>
                  <a:srgbClr val="000000"/>
                </a:solidFill>
              </a:rPr>
            </a:br>
            <a:r>
              <a:rPr lang="nl-NL" dirty="0">
                <a:solidFill>
                  <a:srgbClr val="000000"/>
                </a:solidFill>
              </a:rPr>
              <a:t>wanden zijn </a:t>
            </a:r>
            <a:r>
              <a:rPr lang="nl-NL" dirty="0">
                <a:solidFill>
                  <a:srgbClr val="C52B25"/>
                </a:solidFill>
              </a:rPr>
              <a:t>dik / </a:t>
            </a:r>
            <a:r>
              <a:rPr lang="nl-NL" dirty="0" smtClean="0">
                <a:solidFill>
                  <a:srgbClr val="C52B25"/>
                </a:solidFill>
              </a:rPr>
              <a:t>dun en </a:t>
            </a:r>
            <a:r>
              <a:rPr lang="nl-NL" dirty="0">
                <a:solidFill>
                  <a:srgbClr val="C52B25"/>
                </a:solidFill>
              </a:rPr>
              <a:t>bevatten kleppen</a:t>
            </a:r>
            <a:r>
              <a:rPr lang="nl-NL" dirty="0" smtClean="0">
                <a:solidFill>
                  <a:srgbClr val="C52B25"/>
                </a:solidFill>
              </a:rPr>
              <a:t> </a:t>
            </a:r>
            <a:endParaRPr lang="nl-NL" dirty="0" smtClean="0">
              <a:solidFill>
                <a:srgbClr val="000000"/>
              </a:solidFill>
            </a:endParaRPr>
          </a:p>
          <a:p>
            <a:r>
              <a:rPr lang="nl-NL" b="1" dirty="0" smtClean="0">
                <a:solidFill>
                  <a:srgbClr val="C52B25"/>
                </a:solidFill>
              </a:rPr>
              <a:t>Haarvaten (C)</a:t>
            </a:r>
            <a:r>
              <a:rPr lang="nl-NL" dirty="0" smtClean="0">
                <a:solidFill>
                  <a:srgbClr val="000000"/>
                </a:solidFill>
              </a:rPr>
              <a:t>: </a:t>
            </a:r>
            <a:r>
              <a:rPr lang="nl-NL" dirty="0">
                <a:solidFill>
                  <a:srgbClr val="000000"/>
                </a:solidFill>
              </a:rPr>
              <a:t/>
            </a:r>
            <a:br>
              <a:rPr lang="nl-NL" dirty="0">
                <a:solidFill>
                  <a:srgbClr val="000000"/>
                </a:solidFill>
              </a:rPr>
            </a:br>
            <a:r>
              <a:rPr lang="nl-NL" dirty="0" smtClean="0">
                <a:solidFill>
                  <a:srgbClr val="C52B25"/>
                </a:solidFill>
              </a:rPr>
              <a:t>één </a:t>
            </a:r>
            <a:r>
              <a:rPr lang="nl-NL" dirty="0">
                <a:solidFill>
                  <a:srgbClr val="C52B25"/>
                </a:solidFill>
              </a:rPr>
              <a:t>cellaag dik </a:t>
            </a:r>
            <a:r>
              <a:rPr lang="nl-NL" dirty="0">
                <a:solidFill>
                  <a:srgbClr val="000000"/>
                </a:solidFill>
              </a:rPr>
              <a:t>(hierdoor is stofwisseling mogelijk</a:t>
            </a:r>
            <a:r>
              <a:rPr lang="nl-NL" dirty="0" smtClean="0">
                <a:solidFill>
                  <a:srgbClr val="000000"/>
                </a:solidFill>
              </a:rPr>
              <a:t>)</a:t>
            </a:r>
            <a:r>
              <a:rPr lang="nl-NL" dirty="0">
                <a:solidFill>
                  <a:srgbClr val="000000"/>
                </a:solidFill>
              </a:rPr>
              <a:t/>
            </a:r>
            <a:br>
              <a:rPr lang="nl-NL" dirty="0">
                <a:solidFill>
                  <a:srgbClr val="000000"/>
                </a:solidFill>
              </a:rPr>
            </a:br>
            <a:r>
              <a:rPr lang="nl-NL" dirty="0" smtClean="0">
                <a:solidFill>
                  <a:srgbClr val="000000"/>
                </a:solidFill>
              </a:rPr>
              <a:t>bijna </a:t>
            </a:r>
            <a:r>
              <a:rPr lang="nl-NL" dirty="0">
                <a:solidFill>
                  <a:srgbClr val="C52B25"/>
                </a:solidFill>
              </a:rPr>
              <a:t>geen </a:t>
            </a:r>
            <a:r>
              <a:rPr lang="nl-NL" dirty="0" smtClean="0">
                <a:solidFill>
                  <a:srgbClr val="C52B25"/>
                </a:solidFill>
              </a:rPr>
              <a:t>bloeddruk</a:t>
            </a:r>
            <a:endParaRPr lang="nl-NL" dirty="0">
              <a:solidFill>
                <a:srgbClr val="C52B25"/>
              </a:solidFill>
            </a:endParaRPr>
          </a:p>
          <a:p>
            <a:endParaRPr lang="nl-NL" dirty="0"/>
          </a:p>
        </p:txBody>
      </p:sp>
      <p:pic>
        <p:nvPicPr>
          <p:cNvPr id="4" name="Afbeelding 3"/>
          <p:cNvPicPr>
            <a:picLocks noChangeAspect="1"/>
          </p:cNvPicPr>
          <p:nvPr/>
        </p:nvPicPr>
        <p:blipFill>
          <a:blip r:embed="rId2"/>
          <a:stretch>
            <a:fillRect/>
          </a:stretch>
        </p:blipFill>
        <p:spPr>
          <a:xfrm>
            <a:off x="423450" y="1295227"/>
            <a:ext cx="6087121" cy="1686104"/>
          </a:xfrm>
          <a:prstGeom prst="rect">
            <a:avLst/>
          </a:prstGeom>
        </p:spPr>
      </p:pic>
      <p:pic>
        <p:nvPicPr>
          <p:cNvPr id="5" name="Afbeelding 4"/>
          <p:cNvPicPr>
            <a:picLocks noChangeAspect="1"/>
          </p:cNvPicPr>
          <p:nvPr/>
        </p:nvPicPr>
        <p:blipFill>
          <a:blip r:embed="rId3"/>
          <a:stretch>
            <a:fillRect/>
          </a:stretch>
        </p:blipFill>
        <p:spPr>
          <a:xfrm>
            <a:off x="6657962" y="1295227"/>
            <a:ext cx="2059871" cy="1686104"/>
          </a:xfrm>
          <a:prstGeom prst="rect">
            <a:avLst/>
          </a:prstGeom>
        </p:spPr>
      </p:pic>
    </p:spTree>
    <p:extLst>
      <p:ext uri="{BB962C8B-B14F-4D97-AF65-F5344CB8AC3E}">
        <p14:creationId xmlns:p14="http://schemas.microsoft.com/office/powerpoint/2010/main" val="39163589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Bloedsomloop</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Het hart is een pomp die het bloed rondpompt</a:t>
            </a:r>
            <a:endParaRPr lang="nl-NL" sz="1600" dirty="0"/>
          </a:p>
          <a:p>
            <a:pPr>
              <a:spcBef>
                <a:spcPct val="50000"/>
              </a:spcBef>
              <a:buClr>
                <a:schemeClr val="hlink"/>
              </a:buClr>
              <a:buNone/>
            </a:pPr>
            <a:r>
              <a:rPr lang="nl-NL" dirty="0" smtClean="0"/>
              <a:t/>
            </a:r>
            <a:br>
              <a:rPr lang="nl-NL" dirty="0" smtClean="0"/>
            </a:br>
            <a:r>
              <a:rPr lang="nl-NL" dirty="0" smtClean="0"/>
              <a:t>Geef </a:t>
            </a:r>
            <a:r>
              <a:rPr lang="nl-NL" dirty="0"/>
              <a:t>voor jezelf antwoord op de volgende vragen</a:t>
            </a:r>
            <a:r>
              <a:rPr lang="nl-NL" dirty="0" smtClean="0"/>
              <a:t>:</a:t>
            </a:r>
            <a:endParaRPr lang="nl-NL" dirty="0"/>
          </a:p>
          <a:p>
            <a:pPr marL="0" indent="0">
              <a:spcBef>
                <a:spcPct val="50000"/>
              </a:spcBef>
              <a:buClr>
                <a:schemeClr val="hlink"/>
              </a:buClr>
              <a:buNone/>
            </a:pPr>
            <a:r>
              <a:rPr lang="nl-NL" dirty="0" smtClean="0"/>
              <a:t>	1. Waar gaat het bloed de </a:t>
            </a:r>
            <a:r>
              <a:rPr lang="nl-NL" dirty="0"/>
              <a:t>zuurstof </a:t>
            </a:r>
            <a:r>
              <a:rPr lang="nl-NL" dirty="0" smtClean="0"/>
              <a:t>ophalen?	</a:t>
            </a:r>
          </a:p>
          <a:p>
            <a:pPr marL="0" indent="0">
              <a:spcBef>
                <a:spcPct val="50000"/>
              </a:spcBef>
              <a:buClr>
                <a:schemeClr val="hlink"/>
              </a:buClr>
              <a:buNone/>
            </a:pPr>
            <a:r>
              <a:rPr lang="nl-NL" dirty="0"/>
              <a:t>	</a:t>
            </a:r>
            <a:r>
              <a:rPr lang="nl-NL" dirty="0" smtClean="0"/>
              <a:t>2. Waar gaat het bloed de zuurstof heen brengen?</a:t>
            </a:r>
            <a:endParaRPr lang="nl-NL" dirty="0"/>
          </a:p>
        </p:txBody>
      </p:sp>
    </p:spTree>
    <p:extLst>
      <p:ext uri="{BB962C8B-B14F-4D97-AF65-F5344CB8AC3E}">
        <p14:creationId xmlns:p14="http://schemas.microsoft.com/office/powerpoint/2010/main" val="1054345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Bloedsomloop schematisch</a:t>
            </a:r>
            <a:endParaRPr lang="nl-NL" dirty="0"/>
          </a:p>
        </p:txBody>
      </p:sp>
      <p:sp>
        <p:nvSpPr>
          <p:cNvPr id="7" name="Tijdelijke aanduiding voor tekst 6"/>
          <p:cNvSpPr>
            <a:spLocks noGrp="1"/>
          </p:cNvSpPr>
          <p:nvPr>
            <p:ph type="body" sz="half" idx="2"/>
          </p:nvPr>
        </p:nvSpPr>
        <p:spPr>
          <a:xfrm>
            <a:off x="412751" y="2551176"/>
            <a:ext cx="4138082" cy="4210998"/>
          </a:xfrm>
        </p:spPr>
        <p:txBody>
          <a:bodyPr>
            <a:normAutofit fontScale="92500" lnSpcReduction="10000"/>
          </a:bodyPr>
          <a:lstStyle/>
          <a:p>
            <a:r>
              <a:rPr lang="nl-NL" dirty="0" smtClean="0"/>
              <a:t>Hart </a:t>
            </a:r>
            <a:r>
              <a:rPr lang="nl-NL" dirty="0"/>
              <a:t>en </a:t>
            </a:r>
            <a:r>
              <a:rPr lang="nl-NL" dirty="0" smtClean="0"/>
              <a:t>bloedvaten = </a:t>
            </a:r>
            <a:r>
              <a:rPr lang="nl-NL" b="1" dirty="0" smtClean="0"/>
              <a:t>bloedvatenstelsel</a:t>
            </a:r>
            <a:endParaRPr lang="nl-NL" b="1" dirty="0"/>
          </a:p>
          <a:p>
            <a:r>
              <a:rPr lang="nl-NL" dirty="0" smtClean="0"/>
              <a:t>De hele route = </a:t>
            </a:r>
            <a:r>
              <a:rPr lang="nl-NL" b="1" dirty="0" smtClean="0"/>
              <a:t>dubbele</a:t>
            </a:r>
            <a:r>
              <a:rPr lang="nl-NL" dirty="0" smtClean="0"/>
              <a:t> </a:t>
            </a:r>
            <a:r>
              <a:rPr lang="nl-NL" b="1" dirty="0" smtClean="0"/>
              <a:t>bloedsomloop</a:t>
            </a:r>
            <a:r>
              <a:rPr lang="nl-NL" dirty="0" smtClean="0"/>
              <a:t>.</a:t>
            </a:r>
          </a:p>
          <a:p>
            <a:r>
              <a:rPr lang="nl-NL" b="1" dirty="0">
                <a:solidFill>
                  <a:schemeClr val="accent3">
                    <a:lumMod val="75000"/>
                  </a:schemeClr>
                </a:solidFill>
              </a:rPr>
              <a:t>K</a:t>
            </a:r>
            <a:r>
              <a:rPr lang="nl-NL" b="1" dirty="0" smtClean="0">
                <a:solidFill>
                  <a:schemeClr val="accent3">
                    <a:lumMod val="75000"/>
                  </a:schemeClr>
                </a:solidFill>
              </a:rPr>
              <a:t>leine bloedsomloop</a:t>
            </a:r>
            <a:r>
              <a:rPr lang="nl-NL" dirty="0" smtClean="0">
                <a:solidFill>
                  <a:schemeClr val="accent3">
                    <a:lumMod val="75000"/>
                  </a:schemeClr>
                </a:solidFill>
              </a:rPr>
              <a:t> </a:t>
            </a:r>
            <a:br>
              <a:rPr lang="nl-NL" dirty="0" smtClean="0">
                <a:solidFill>
                  <a:schemeClr val="accent3">
                    <a:lumMod val="75000"/>
                  </a:schemeClr>
                </a:solidFill>
              </a:rPr>
            </a:br>
            <a:r>
              <a:rPr lang="nl-NL" dirty="0" smtClean="0"/>
              <a:t>hart </a:t>
            </a:r>
            <a:r>
              <a:rPr lang="nl-NL" dirty="0" smtClean="0">
                <a:sym typeface="Wingdings"/>
              </a:rPr>
              <a:t> </a:t>
            </a:r>
            <a:r>
              <a:rPr lang="nl-NL" dirty="0" smtClean="0"/>
              <a:t>longen </a:t>
            </a:r>
            <a:r>
              <a:rPr lang="nl-NL" dirty="0" smtClean="0">
                <a:sym typeface="Wingdings"/>
              </a:rPr>
              <a:t></a:t>
            </a:r>
            <a:r>
              <a:rPr lang="nl-NL" dirty="0" smtClean="0"/>
              <a:t>hart</a:t>
            </a:r>
            <a:r>
              <a:rPr lang="nl-NL" dirty="0"/>
              <a:t/>
            </a:r>
            <a:br>
              <a:rPr lang="nl-NL" dirty="0"/>
            </a:br>
            <a:r>
              <a:rPr lang="nl-NL" b="1" dirty="0" smtClean="0">
                <a:solidFill>
                  <a:schemeClr val="accent3">
                    <a:lumMod val="75000"/>
                  </a:schemeClr>
                </a:solidFill>
              </a:rPr>
              <a:t>G</a:t>
            </a:r>
            <a:r>
              <a:rPr lang="nl-NL" b="1" dirty="0" smtClean="0">
                <a:solidFill>
                  <a:srgbClr val="C52B25"/>
                </a:solidFill>
              </a:rPr>
              <a:t>rote bloedsomloop</a:t>
            </a:r>
            <a:r>
              <a:rPr lang="nl-NL" dirty="0" smtClean="0"/>
              <a:t> </a:t>
            </a:r>
            <a:br>
              <a:rPr lang="nl-NL" dirty="0" smtClean="0"/>
            </a:br>
            <a:r>
              <a:rPr lang="nl-NL" dirty="0" smtClean="0"/>
              <a:t>hart </a:t>
            </a:r>
            <a:r>
              <a:rPr lang="nl-NL" dirty="0" smtClean="0">
                <a:sym typeface="Wingdings"/>
              </a:rPr>
              <a:t></a:t>
            </a:r>
            <a:r>
              <a:rPr lang="nl-NL" dirty="0" smtClean="0"/>
              <a:t> lichaam </a:t>
            </a:r>
            <a:r>
              <a:rPr lang="nl-NL" dirty="0" smtClean="0">
                <a:sym typeface="Wingdings"/>
              </a:rPr>
              <a:t></a:t>
            </a:r>
            <a:r>
              <a:rPr lang="nl-NL" dirty="0" smtClean="0"/>
              <a:t> hart</a:t>
            </a:r>
          </a:p>
          <a:p>
            <a:endParaRPr lang="nl-NL" dirty="0"/>
          </a:p>
          <a:p>
            <a:r>
              <a:rPr lang="nl-NL" dirty="0" smtClean="0"/>
              <a:t>Vragen:</a:t>
            </a:r>
          </a:p>
          <a:p>
            <a:r>
              <a:rPr lang="nl-NL" dirty="0" smtClean="0"/>
              <a:t>- Waar is het bloed het meest zuurstofrijk?</a:t>
            </a:r>
            <a:br>
              <a:rPr lang="nl-NL" dirty="0" smtClean="0"/>
            </a:br>
            <a:r>
              <a:rPr lang="nl-NL" dirty="0" smtClean="0"/>
              <a:t>- Heeft zuurstofarm bloed echt een andere kleur?</a:t>
            </a:r>
            <a:br>
              <a:rPr lang="nl-NL" dirty="0" smtClean="0"/>
            </a:br>
            <a:r>
              <a:rPr lang="nl-NL" dirty="0" smtClean="0"/>
              <a:t>- Horen de hersenen bij de kleine of de grote bloedsomloop?</a:t>
            </a:r>
            <a:endParaRPr lang="nl-NL" dirty="0"/>
          </a:p>
          <a:p>
            <a:endParaRPr lang="nl-NL" dirty="0" smtClean="0"/>
          </a:p>
          <a:p>
            <a:endParaRPr lang="nl-NL" dirty="0"/>
          </a:p>
        </p:txBody>
      </p:sp>
      <p:pic>
        <p:nvPicPr>
          <p:cNvPr id="8" name="Tijdelijke aanduiding voor afbeelding 8"/>
          <p:cNvPicPr>
            <a:picLocks noGrp="1" noChangeAspect="1"/>
          </p:cNvPicPr>
          <p:nvPr>
            <p:ph type="pic" idx="1"/>
          </p:nvPr>
        </p:nvPicPr>
        <p:blipFill>
          <a:blip r:embed="rId2"/>
          <a:srcRect l="4457" r="4457"/>
          <a:stretch>
            <a:fillRect/>
          </a:stretch>
        </p:blipFill>
        <p:spPr>
          <a:xfrm rot="150174">
            <a:off x="4827538" y="825620"/>
            <a:ext cx="3657600" cy="4937760"/>
          </a:xfrm>
        </p:spPr>
      </p:pic>
    </p:spTree>
    <p:extLst>
      <p:ext uri="{BB962C8B-B14F-4D97-AF65-F5344CB8AC3E}">
        <p14:creationId xmlns:p14="http://schemas.microsoft.com/office/powerpoint/2010/main" val="25161209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Reisverslag">
  <a:themeElements>
    <a:clrScheme name="bloedsomloop">
      <a:dk1>
        <a:srgbClr val="112144"/>
      </a:dk1>
      <a:lt1>
        <a:srgbClr val="E18D58"/>
      </a:lt1>
      <a:dk2>
        <a:srgbClr val="5B1811"/>
      </a:dk2>
      <a:lt2>
        <a:srgbClr val="E6988D"/>
      </a:lt2>
      <a:accent1>
        <a:srgbClr val="B74D21"/>
      </a:accent1>
      <a:accent2>
        <a:srgbClr val="A32323"/>
      </a:accent2>
      <a:accent3>
        <a:srgbClr val="E05D58"/>
      </a:accent3>
      <a:accent4>
        <a:srgbClr val="FB2408"/>
      </a:accent4>
      <a:accent5>
        <a:srgbClr val="933313"/>
      </a:accent5>
      <a:accent6>
        <a:srgbClr val="46160F"/>
      </a:accent6>
      <a:hlink>
        <a:srgbClr val="EAB8AC"/>
      </a:hlink>
      <a:folHlink>
        <a:srgbClr val="F5F1DA"/>
      </a:folHlink>
    </a:clrScheme>
    <a:fontScheme name="Reisverslag">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isverslag">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1703</TotalTime>
  <Words>264</Words>
  <Application>Microsoft Macintosh PowerPoint</Application>
  <PresentationFormat>Diavoorstelling (4:3)</PresentationFormat>
  <Paragraphs>72</Paragraphs>
  <Slides>14</Slides>
  <Notes>4</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Reisverslag</vt:lpstr>
      <vt:lpstr>Week 2</vt:lpstr>
      <vt:lpstr>Bloed-feitjes</vt:lpstr>
      <vt:lpstr>Bloedcellen</vt:lpstr>
      <vt:lpstr>Witte bloedcellen</vt:lpstr>
      <vt:lpstr>Bloedplaatjes</vt:lpstr>
      <vt:lpstr>Animaties bloedvaten</vt:lpstr>
      <vt:lpstr>Verschillende bloedvaten</vt:lpstr>
      <vt:lpstr>Bloedsomloop</vt:lpstr>
      <vt:lpstr>Bloedsomloop schematisch</vt:lpstr>
      <vt:lpstr>Het hart</vt:lpstr>
      <vt:lpstr>Werking hart</vt:lpstr>
      <vt:lpstr>Werking van het hart</vt:lpstr>
      <vt:lpstr>Hartslag en inspanning</vt:lpstr>
      <vt:lpstr>Hartslag en trainingseffect</vt:lpstr>
    </vt:vector>
  </TitlesOfParts>
  <Company>docent\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docent docent</dc:creator>
  <cp:lastModifiedBy>docent docent</cp:lastModifiedBy>
  <cp:revision>28</cp:revision>
  <dcterms:created xsi:type="dcterms:W3CDTF">2016-03-03T19:55:54Z</dcterms:created>
  <dcterms:modified xsi:type="dcterms:W3CDTF">2017-07-12T09:51:09Z</dcterms:modified>
</cp:coreProperties>
</file>